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sldIdLst>
    <p:sldId id="256" r:id="rId2"/>
    <p:sldId id="258" r:id="rId3"/>
    <p:sldId id="257" r:id="rId4"/>
    <p:sldId id="259" r:id="rId5"/>
  </p:sldIdLst>
  <p:sldSz cx="12192000" cy="6858000"/>
  <p:notesSz cx="6858000" cy="12192000"/>
  <p:embeddedFontLst>
    <p:embeddedFont>
      <p:font typeface="Calibri" panose="020F0502020204030204" pitchFamily="34" charset="0"/>
      <p:regular r:id="rId7"/>
      <p:bold r:id="rId8"/>
      <p:italic r:id="rId9"/>
      <p:boldItalic r:id="rId10"/>
    </p:embeddedFont>
    <p:embeddedFont>
      <p:font typeface="Poppins" pitchFamily="2" charset="77"/>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293" autoAdjust="0"/>
  </p:normalViewPr>
  <p:slideViewPr>
    <p:cSldViewPr snapToGrid="0" snapToObjects="1">
      <p:cViewPr varScale="1">
        <p:scale>
          <a:sx n="89" d="100"/>
          <a:sy n="89" d="100"/>
        </p:scale>
        <p:origin x="19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Hello everyone! Today, we'll discuss the importance of transition words and phrases in academic writing. These words and phrases make our writing coherent and smooth, guiding readers through the text.</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Let's look at two examples from computer science. The first one is: "Python is popular for beginners. However, some prefer JavaScript for web development." Here, "however" is a contrast word. In the second example, we have two paragraphs: Paragraph 1: "Python is known for simplicity and readability. Moreover, it has many libraries and frameworks." Paragraph 2: "On the other hand, JavaScript is primarily used for client-side scripting in web development." Here, "on the other hand" is a contrast word that connects ideas across paragraphs.</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We'll cover five main categories of transition words and phrases. Addition words like "also" and "moreover" add information. Contrast words, such as "however" and "but," show differences between ideas. Cause and effect words like "therefore" and "consequently" show reasons or results. Time-related words, including "meanwhile" and "then," help us show when something occurs or the order of events. Sequence words like "first" and "next" help us arrange our ideas in order.</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0"/>
              </a:spcAft>
            </a:pPr>
            <a:r>
              <a:rPr lang="en-GB" sz="1800" dirty="0">
                <a:solidFill>
                  <a:srgbClr val="374151"/>
                </a:solidFill>
                <a:effectLst/>
                <a:latin typeface="Arial" panose="020B0604020202020204" pitchFamily="34" charset="0"/>
                <a:ea typeface="Roboto" panose="02000000000000000000" pitchFamily="2" charset="0"/>
              </a:rPr>
              <a:t>To sum up, using transition words and phrases effectively improves our writing. They help create clear, coherent, and well-structured texts, making it easier for readers to understand and follow our ideas. Remember to use these words and phrases to enhance your writing. Thanks for listening!</a:t>
            </a:r>
            <a:endParaRPr lang="en-US" sz="180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3794" cy="6865808"/>
          </a:xfrm>
          <a:prstGeom prst="rect">
            <a:avLst/>
          </a:prstGeom>
        </p:spPr>
      </p:pic>
      <p:sp>
        <p:nvSpPr>
          <p:cNvPr id="3" name="Object 2"/>
          <p:cNvSpPr/>
          <p:nvPr/>
        </p:nvSpPr>
        <p:spPr>
          <a:xfrm>
            <a:off x="495175" y="1528085"/>
            <a:ext cx="11217854" cy="1947078"/>
          </a:xfrm>
          <a:prstGeom prst="rect">
            <a:avLst/>
          </a:prstGeom>
          <a:noFill/>
        </p:spPr>
        <p:txBody>
          <a:bodyPr wrap="square" lIns="0" tIns="0" rIns="0" bIns="0" rtlCol="0" anchor="t"/>
          <a:lstStyle/>
          <a:p>
            <a:pPr algn="l">
              <a:lnSpc>
                <a:spcPts val="7668"/>
              </a:lnSpc>
              <a:buNone/>
            </a:pPr>
            <a:r>
              <a:rPr lang="en-US" sz="6750" dirty="0">
                <a:solidFill>
                  <a:srgbClr val="FFC000"/>
                </a:solidFill>
                <a:latin typeface="Poppins" pitchFamily="34" charset="0"/>
                <a:ea typeface="Poppins" pitchFamily="34" charset="-122"/>
                <a:cs typeface="Poppins" pitchFamily="34" charset="-120"/>
              </a:rPr>
              <a:t>Transitions</a:t>
            </a:r>
            <a:endParaRPr lang="en-US" dirty="0"/>
          </a:p>
        </p:txBody>
      </p:sp>
      <p:pic>
        <p:nvPicPr>
          <p:cNvPr id="7" name="Object 6" descr="preencoded.png"/>
          <p:cNvPicPr>
            <a:picLocks noChangeAspect="1"/>
          </p:cNvPicPr>
          <p:nvPr/>
        </p:nvPicPr>
        <p:blipFill>
          <a:blip r:embed="rId5"/>
          <a:srcRect l="31458" r="31458"/>
          <a:stretch/>
        </p:blipFill>
        <p:spPr>
          <a:xfrm>
            <a:off x="8379905" y="0"/>
            <a:ext cx="3809047" cy="6856286"/>
          </a:xfrm>
          <a:prstGeom prst="rect">
            <a:avLst/>
          </a:prstGeom>
        </p:spPr>
      </p:pic>
      <p:pic>
        <p:nvPicPr>
          <p:cNvPr id="9" name="Picture 8" descr="A colorful rectangles with different colors&#10;&#10;Description automatically generated">
            <a:extLst>
              <a:ext uri="{FF2B5EF4-FFF2-40B4-BE49-F238E27FC236}">
                <a16:creationId xmlns:a16="http://schemas.microsoft.com/office/drawing/2014/main" id="{C216DE77-3D39-0B61-F4DE-B681C8A7DA90}"/>
              </a:ext>
            </a:extLst>
          </p:cNvPr>
          <p:cNvPicPr>
            <a:picLocks noChangeAspect="1"/>
          </p:cNvPicPr>
          <p:nvPr/>
        </p:nvPicPr>
        <p:blipFill>
          <a:blip r:embed="rId6"/>
          <a:stretch>
            <a:fillRect/>
          </a:stretch>
        </p:blipFill>
        <p:spPr>
          <a:xfrm>
            <a:off x="501232" y="366749"/>
            <a:ext cx="802037" cy="794588"/>
          </a:xfrm>
          <a:prstGeom prst="rect">
            <a:avLst/>
          </a:prstGeom>
        </p:spPr>
      </p:pic>
      <p:sp>
        <p:nvSpPr>
          <p:cNvPr id="4" name="Object 3">
            <a:extLst>
              <a:ext uri="{FF2B5EF4-FFF2-40B4-BE49-F238E27FC236}">
                <a16:creationId xmlns:a16="http://schemas.microsoft.com/office/drawing/2014/main" id="{7BB3647E-E2C6-B10A-7E9F-334490365BCB}"/>
              </a:ext>
            </a:extLst>
          </p:cNvPr>
          <p:cNvSpPr/>
          <p:nvPr/>
        </p:nvSpPr>
        <p:spPr>
          <a:xfrm>
            <a:off x="478971" y="2951500"/>
            <a:ext cx="7529553" cy="2963525"/>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Importance of transition words and phrases in academic writing</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Creating coherence and smooth flow</a:t>
            </a: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Guiding readers through the text</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92E73AB1-E1A2-0CB8-0B91-855910F236DD}"/>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3">
            <a:extLst>
              <a:ext uri="{FF2B5EF4-FFF2-40B4-BE49-F238E27FC236}">
                <a16:creationId xmlns:a16="http://schemas.microsoft.com/office/drawing/2014/main" id="{3279EDD9-8B8A-D985-54D0-7B86C83DBFB6}"/>
              </a:ext>
            </a:extLst>
          </p:cNvPr>
          <p:cNvSpPr/>
          <p:nvPr/>
        </p:nvSpPr>
        <p:spPr>
          <a:xfrm>
            <a:off x="356069" y="2163996"/>
            <a:ext cx="10230969" cy="3893904"/>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Addition: </a:t>
            </a:r>
            <a:r>
              <a:rPr lang="en-US" sz="2000" dirty="0">
                <a:solidFill>
                  <a:schemeClr val="bg1"/>
                </a:solidFill>
                <a:latin typeface="Poppins" pitchFamily="34" charset="0"/>
                <a:ea typeface="Poppins" pitchFamily="34" charset="-122"/>
                <a:cs typeface="Poppins" pitchFamily="34" charset="-120"/>
              </a:rPr>
              <a:t>also, moreover, furthermore, in addition, besides</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Contrast: </a:t>
            </a:r>
            <a:r>
              <a:rPr lang="en-US" sz="2000" dirty="0">
                <a:solidFill>
                  <a:schemeClr val="bg1"/>
                </a:solidFill>
                <a:latin typeface="Poppins" pitchFamily="34" charset="0"/>
                <a:ea typeface="Poppins" pitchFamily="34" charset="-122"/>
                <a:cs typeface="Poppins" pitchFamily="34" charset="-120"/>
              </a:rPr>
              <a:t>however, on the other hand, in contrast, nevertheless, yet, but</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Cause and effect:</a:t>
            </a:r>
            <a:r>
              <a:rPr lang="en-US" sz="2000" dirty="0">
                <a:solidFill>
                  <a:schemeClr val="bg1"/>
                </a:solidFill>
                <a:latin typeface="Poppins" pitchFamily="34" charset="0"/>
                <a:ea typeface="Poppins" pitchFamily="34" charset="-122"/>
                <a:cs typeface="Poppins" pitchFamily="34" charset="-120"/>
              </a:rPr>
              <a:t> therefore, as a result, because, since, consequently, thus</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Time: </a:t>
            </a:r>
            <a:r>
              <a:rPr lang="en-US" sz="2000" dirty="0">
                <a:solidFill>
                  <a:schemeClr val="bg1"/>
                </a:solidFill>
                <a:latin typeface="Poppins" pitchFamily="34" charset="0"/>
                <a:ea typeface="Poppins" pitchFamily="34" charset="-122"/>
                <a:cs typeface="Poppins" pitchFamily="34" charset="-120"/>
              </a:rPr>
              <a:t>meanwhile, after, before, during, subsequently, then</a:t>
            </a: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Sequence:</a:t>
            </a:r>
            <a:r>
              <a:rPr lang="en-US" sz="2000" dirty="0">
                <a:solidFill>
                  <a:schemeClr val="bg1"/>
                </a:solidFill>
                <a:latin typeface="Poppins" pitchFamily="34" charset="0"/>
                <a:ea typeface="Poppins" pitchFamily="34" charset="-122"/>
                <a:cs typeface="Poppins" pitchFamily="34" charset="-120"/>
              </a:rPr>
              <a:t> first, second, third, next, last, finally</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p:txBody>
      </p:sp>
      <p:sp>
        <p:nvSpPr>
          <p:cNvPr id="3" name="Object 1">
            <a:extLst>
              <a:ext uri="{FF2B5EF4-FFF2-40B4-BE49-F238E27FC236}">
                <a16:creationId xmlns:a16="http://schemas.microsoft.com/office/drawing/2014/main" id="{B91A5F92-CC20-F99E-674B-047A3089A9CA}"/>
              </a:ext>
            </a:extLst>
          </p:cNvPr>
          <p:cNvSpPr/>
          <p:nvPr/>
        </p:nvSpPr>
        <p:spPr>
          <a:xfrm>
            <a:off x="356069" y="534919"/>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Categories of Transition Words and Phrases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6" name="Picture 5" descr="A colorful rectangles with different colors&#10;&#10;Description automatically generated">
            <a:extLst>
              <a:ext uri="{FF2B5EF4-FFF2-40B4-BE49-F238E27FC236}">
                <a16:creationId xmlns:a16="http://schemas.microsoft.com/office/drawing/2014/main" id="{E83A9C8A-AFDB-3F66-C3C0-C5B65BF93F89}"/>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3" name="Object 1">
            <a:extLst>
              <a:ext uri="{FF2B5EF4-FFF2-40B4-BE49-F238E27FC236}">
                <a16:creationId xmlns:a16="http://schemas.microsoft.com/office/drawing/2014/main" id="{B5403AA1-2793-1592-F0E4-7B59A1DC90A4}"/>
              </a:ext>
            </a:extLst>
          </p:cNvPr>
          <p:cNvSpPr/>
          <p:nvPr/>
        </p:nvSpPr>
        <p:spPr>
          <a:xfrm>
            <a:off x="356069" y="534919"/>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Examples in Computer Science Context</a:t>
            </a:r>
          </a:p>
        </p:txBody>
      </p:sp>
      <p:sp>
        <p:nvSpPr>
          <p:cNvPr id="4" name="Object 3">
            <a:extLst>
              <a:ext uri="{FF2B5EF4-FFF2-40B4-BE49-F238E27FC236}">
                <a16:creationId xmlns:a16="http://schemas.microsoft.com/office/drawing/2014/main" id="{98A68DC2-49B4-1400-DE40-7EEED18BFB08}"/>
              </a:ext>
            </a:extLst>
          </p:cNvPr>
          <p:cNvSpPr/>
          <p:nvPr/>
        </p:nvSpPr>
        <p:spPr>
          <a:xfrm>
            <a:off x="356069" y="2163996"/>
            <a:ext cx="10230969" cy="3893904"/>
          </a:xfrm>
          <a:prstGeom prst="rect">
            <a:avLst/>
          </a:prstGeom>
          <a:noFill/>
        </p:spPr>
        <p:txBody>
          <a:bodyPr wrap="square" lIns="0" tIns="0" rIns="0" bIns="0" rtlCol="0" anchor="t"/>
          <a:lstStyle/>
          <a:p>
            <a:pPr>
              <a:lnSpc>
                <a:spcPct val="115000"/>
              </a:lnSpc>
              <a:buSzPts val="1000"/>
              <a:tabLst>
                <a:tab pos="914400" algn="l"/>
              </a:tabLst>
            </a:pPr>
            <a:endParaRPr lang="en-US" sz="2000" dirty="0">
              <a:solidFill>
                <a:srgbClr val="FFC000"/>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1: </a:t>
            </a:r>
            <a:r>
              <a:rPr lang="en-US" sz="2000" dirty="0">
                <a:solidFill>
                  <a:schemeClr val="bg1"/>
                </a:solidFill>
                <a:latin typeface="Poppins" pitchFamily="34" charset="0"/>
                <a:ea typeface="Poppins" pitchFamily="34" charset="-122"/>
                <a:cs typeface="Poppins" pitchFamily="34" charset="-120"/>
              </a:rPr>
              <a:t>Python is a popular programming language for beginners. However, some programmers prefer using JavaScript for web development.</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rgbClr val="FFC000"/>
                </a:solidFill>
                <a:latin typeface="Poppins" pitchFamily="34" charset="0"/>
                <a:ea typeface="Poppins" pitchFamily="34" charset="-122"/>
                <a:cs typeface="Poppins" pitchFamily="34" charset="-120"/>
              </a:rPr>
              <a:t>Example 2: </a:t>
            </a:r>
            <a:r>
              <a:rPr lang="en-US" sz="2000" dirty="0">
                <a:solidFill>
                  <a:schemeClr val="bg1"/>
                </a:solidFill>
                <a:latin typeface="Poppins" pitchFamily="34" charset="0"/>
                <a:ea typeface="Poppins" pitchFamily="34" charset="-122"/>
                <a:cs typeface="Poppins" pitchFamily="34" charset="-120"/>
              </a:rPr>
              <a:t>Python is known for its simplicity and readability. Moreover, it has a wide range of libraries and frameworks. On the other hand, JavaScript is primarily used for client-side scripting in web development.</a:t>
            </a:r>
          </a:p>
          <a:p>
            <a:pPr marL="742950" lvl="1" indent="-285750">
              <a:lnSpc>
                <a:spcPct val="115000"/>
              </a:lnSpc>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11" name="Picture 10" descr="A colorful rectangles with different colors&#10;&#10;Description automatically generated">
            <a:extLst>
              <a:ext uri="{FF2B5EF4-FFF2-40B4-BE49-F238E27FC236}">
                <a16:creationId xmlns:a16="http://schemas.microsoft.com/office/drawing/2014/main" id="{ECAECD91-E488-C0F2-D67E-8EB8A9447D76}"/>
              </a:ext>
            </a:extLst>
          </p:cNvPr>
          <p:cNvPicPr>
            <a:picLocks noChangeAspect="1"/>
          </p:cNvPicPr>
          <p:nvPr/>
        </p:nvPicPr>
        <p:blipFill>
          <a:blip r:embed="rId3"/>
          <a:stretch>
            <a:fillRect/>
          </a:stretch>
        </p:blipFill>
        <p:spPr>
          <a:xfrm>
            <a:off x="11088367" y="5783059"/>
            <a:ext cx="802037" cy="794588"/>
          </a:xfrm>
          <a:prstGeom prst="rect">
            <a:avLst/>
          </a:prstGeom>
        </p:spPr>
      </p:pic>
      <p:sp>
        <p:nvSpPr>
          <p:cNvPr id="2" name="Object 1">
            <a:extLst>
              <a:ext uri="{FF2B5EF4-FFF2-40B4-BE49-F238E27FC236}">
                <a16:creationId xmlns:a16="http://schemas.microsoft.com/office/drawing/2014/main" id="{B4F5C71A-C0FE-6A8F-FA05-99A6DD11AFCC}"/>
              </a:ext>
            </a:extLst>
          </p:cNvPr>
          <p:cNvSpPr/>
          <p:nvPr/>
        </p:nvSpPr>
        <p:spPr>
          <a:xfrm>
            <a:off x="356069" y="534919"/>
            <a:ext cx="11133316" cy="973539"/>
          </a:xfrm>
          <a:prstGeom prst="rect">
            <a:avLst/>
          </a:prstGeom>
          <a:noFill/>
        </p:spPr>
        <p:txBody>
          <a:bodyPr wrap="square" lIns="0" tIns="0" rIns="0" bIns="0" rtlCol="0" anchor="t"/>
          <a:lstStyle/>
          <a:p>
            <a:pPr algn="l">
              <a:lnSpc>
                <a:spcPts val="7668"/>
              </a:lnSpc>
              <a:buNone/>
            </a:pPr>
            <a:r>
              <a:rPr lang="en-US" sz="3600" dirty="0">
                <a:solidFill>
                  <a:srgbClr val="FFC000"/>
                </a:solidFill>
                <a:latin typeface="Poppins" pitchFamily="34" charset="0"/>
                <a:ea typeface="Poppins" pitchFamily="34" charset="-122"/>
                <a:cs typeface="Poppins" pitchFamily="34" charset="-120"/>
              </a:rPr>
              <a:t>Summary</a:t>
            </a:r>
          </a:p>
        </p:txBody>
      </p:sp>
      <p:sp>
        <p:nvSpPr>
          <p:cNvPr id="3" name="Object 3">
            <a:extLst>
              <a:ext uri="{FF2B5EF4-FFF2-40B4-BE49-F238E27FC236}">
                <a16:creationId xmlns:a16="http://schemas.microsoft.com/office/drawing/2014/main" id="{2E278A87-0E10-07A7-AC71-18EED7DE0712}"/>
              </a:ext>
            </a:extLst>
          </p:cNvPr>
          <p:cNvSpPr/>
          <p:nvPr/>
        </p:nvSpPr>
        <p:spPr>
          <a:xfrm>
            <a:off x="356069" y="2163996"/>
            <a:ext cx="10230969" cy="3893904"/>
          </a:xfrm>
          <a:prstGeom prst="rect">
            <a:avLst/>
          </a:prstGeom>
          <a:noFill/>
        </p:spPr>
        <p:txBody>
          <a:bodyPr wrap="square" lIns="0" tIns="0" rIns="0" bIns="0" rtlCol="0" anchor="t"/>
          <a:lstStyle/>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Effective use of transition words and phrases in computer science writing</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Clear, coherent, and well-structured texts</a:t>
            </a:r>
          </a:p>
          <a:p>
            <a:pPr marL="742950" lvl="1" indent="-285750">
              <a:lnSpc>
                <a:spcPct val="115000"/>
              </a:lnSpc>
              <a:buSzPts val="1000"/>
              <a:buFont typeface="Symbol" panose="05050102010706020507" pitchFamily="18" charset="2"/>
              <a:buChar char=""/>
              <a:tabLst>
                <a:tab pos="914400" algn="l"/>
              </a:tabLst>
            </a:pPr>
            <a:endParaRPr lang="en-US" sz="2000" dirty="0">
              <a:solidFill>
                <a:schemeClr val="bg1"/>
              </a:solidFill>
              <a:latin typeface="Poppins" pitchFamily="34" charset="0"/>
              <a:ea typeface="Poppins" pitchFamily="34" charset="-122"/>
              <a:cs typeface="Poppins" pitchFamily="34" charset="-120"/>
            </a:endParaRPr>
          </a:p>
          <a:p>
            <a:pPr marL="742950" lvl="1" indent="-285750">
              <a:lnSpc>
                <a:spcPct val="115000"/>
              </a:lnSpc>
              <a:buSzPts val="1000"/>
              <a:buFont typeface="Symbol" panose="05050102010706020507" pitchFamily="18" charset="2"/>
              <a:buChar char=""/>
              <a:tabLst>
                <a:tab pos="914400" algn="l"/>
              </a:tabLst>
            </a:pPr>
            <a:r>
              <a:rPr lang="en-US" sz="2000" dirty="0">
                <a:solidFill>
                  <a:schemeClr val="bg1"/>
                </a:solidFill>
                <a:latin typeface="Poppins" pitchFamily="34" charset="0"/>
                <a:ea typeface="Poppins" pitchFamily="34" charset="-122"/>
                <a:cs typeface="Poppins" pitchFamily="34" charset="-120"/>
              </a:rPr>
              <a:t>Enhanced reader understanding and engagement</a:t>
            </a:r>
          </a:p>
          <a:p>
            <a:pPr marL="742950" marR="0" lvl="1" indent="-285750">
              <a:lnSpc>
                <a:spcPct val="115000"/>
              </a:lnSpc>
              <a:spcBef>
                <a:spcPts val="0"/>
              </a:spcBef>
              <a:spcAft>
                <a:spcPts val="0"/>
              </a:spcAft>
              <a:buSzPts val="1000"/>
              <a:buFont typeface="Symbol" panose="05050102010706020507" pitchFamily="18" charset="2"/>
              <a:buChar char=""/>
              <a:tabLst>
                <a:tab pos="914400" algn="l"/>
              </a:tabLst>
            </a:pPr>
            <a:endParaRPr lang="en-US" sz="2000" dirty="0">
              <a:solidFill>
                <a:srgbClr val="FFC000"/>
              </a:solidFill>
              <a:latin typeface="Poppins" pitchFamily="34" charset="0"/>
              <a:ea typeface="Poppins" pitchFamily="34" charset="-122"/>
              <a:cs typeface="Poppins" pitchFamily="34" charset="-12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490</Words>
  <Application>Microsoft Macintosh PowerPoint</Application>
  <PresentationFormat>Widescreen</PresentationFormat>
  <Paragraphs>29</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Calibri</vt:lpstr>
      <vt:lpstr>Symbol</vt:lpstr>
      <vt:lpstr>Arial</vt:lpstr>
      <vt:lpstr>Office Theme</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01_abstracts</dc:title>
  <dc:subject>01_abstracts</dc:subject>
  <dc:creator>John Blake</dc:creator>
  <cp:lastModifiedBy>Nicholas Carr</cp:lastModifiedBy>
  <cp:revision>8</cp:revision>
  <dcterms:created xsi:type="dcterms:W3CDTF">2023-08-09T04:07:22Z</dcterms:created>
  <dcterms:modified xsi:type="dcterms:W3CDTF">2023-08-10T06:40:41Z</dcterms:modified>
</cp:coreProperties>
</file>